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  <p:sldMasterId id="2147483737" r:id="rId2"/>
  </p:sldMasterIdLst>
  <p:notesMasterIdLst>
    <p:notesMasterId r:id="rId18"/>
  </p:notesMasterIdLst>
  <p:sldIdLst>
    <p:sldId id="256" r:id="rId3"/>
    <p:sldId id="261" r:id="rId4"/>
    <p:sldId id="258" r:id="rId5"/>
    <p:sldId id="260" r:id="rId6"/>
    <p:sldId id="259" r:id="rId7"/>
    <p:sldId id="262" r:id="rId8"/>
    <p:sldId id="264" r:id="rId9"/>
    <p:sldId id="266" r:id="rId10"/>
    <p:sldId id="265" r:id="rId11"/>
    <p:sldId id="267" r:id="rId12"/>
    <p:sldId id="270" r:id="rId13"/>
    <p:sldId id="268" r:id="rId14"/>
    <p:sldId id="269" r:id="rId15"/>
    <p:sldId id="271" r:id="rId16"/>
    <p:sldId id="263" r:id="rId17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FF0000"/>
                </a:solidFill>
              </a:rPr>
              <a:t>КОЛИЧЕСТВО ЧАСОВ СНА</a:t>
            </a:r>
          </a:p>
        </c:rich>
      </c:tx>
      <c:layout>
        <c:manualLayout>
          <c:xMode val="edge"/>
          <c:yMode val="edge"/>
          <c:x val="9.8671747531716889E-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6211284327714071"/>
          <c:y val="0.21800405245457305"/>
          <c:w val="0.54174889271653548"/>
          <c:h val="0.812623289085673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часов сна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01F-4B2E-8021-800F07F2B3F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01F-4B2E-8021-800F07F2B3F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01F-4B2E-8021-800F07F2B3F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01F-4B2E-8021-800F07F2B3F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01F-4B2E-8021-800F07F2B3F6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5-6 часов</c:v>
                </c:pt>
                <c:pt idx="1">
                  <c:v>6-7 часов</c:v>
                </c:pt>
                <c:pt idx="2">
                  <c:v>7-8 часов</c:v>
                </c:pt>
                <c:pt idx="3">
                  <c:v>8-9 часов</c:v>
                </c:pt>
                <c:pt idx="4">
                  <c:v>9-10 часов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0.25</c:v>
                </c:pt>
                <c:pt idx="1">
                  <c:v>0.28000000000000003</c:v>
                </c:pt>
                <c:pt idx="2">
                  <c:v>0.2</c:v>
                </c:pt>
                <c:pt idx="3">
                  <c:v>0.24</c:v>
                </c:pt>
                <c:pt idx="4">
                  <c:v>0.03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501F-4B2E-8021-800F07F2B3F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rgbClr val="FF0000"/>
                </a:solidFill>
              </a:rPr>
              <a:t>КОЛИЧЕСТВО ЧАСОВ СНА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5699724845572552"/>
          <c:y val="0.12824088743857412"/>
          <c:w val="0.54174889271653548"/>
          <c:h val="0.8126232890856736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часов сна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86-4AA4-8671-AEFF0E1DE3A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86-4AA4-8671-AEFF0E1DE3A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886-4AA4-8671-AEFF0E1DE3A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886-4AA4-8671-AEFF0E1DE3A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886-4AA4-8671-AEFF0E1DE3AA}"/>
              </c:ext>
            </c:extLst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25%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886-4AA4-8671-AEFF0E1DE3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24%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6886-4AA4-8671-AEFF0E1DE3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23%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6886-4AA4-8671-AEFF0E1DE3A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Лист1!$A$2:$A$6</c:f>
              <c:strCache>
                <c:ptCount val="5"/>
                <c:pt idx="0">
                  <c:v>5-6 часов</c:v>
                </c:pt>
                <c:pt idx="1">
                  <c:v>6-7 часов</c:v>
                </c:pt>
                <c:pt idx="2">
                  <c:v>7-8 часов</c:v>
                </c:pt>
                <c:pt idx="3">
                  <c:v>8-9 часов</c:v>
                </c:pt>
                <c:pt idx="4">
                  <c:v>9-10 часов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0.25</c:v>
                </c:pt>
                <c:pt idx="1">
                  <c:v>0.28000000000000003</c:v>
                </c:pt>
                <c:pt idx="2">
                  <c:v>0.2</c:v>
                </c:pt>
                <c:pt idx="3">
                  <c:v>0.24</c:v>
                </c:pt>
                <c:pt idx="4">
                  <c:v>0.03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6886-4AA4-8671-AEFF0E1DE3A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6251B-0E6B-4C65-A417-C3B067566AB2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CE087-3AC1-4EA9-9CED-525FFD2114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823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902492-3BC8-44B5-AC02-9BE8087D274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035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17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40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46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606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890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389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069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46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07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5195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22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923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538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944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8281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90435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1722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defTabSz="457200"/>
            <a:r>
              <a:rPr lang="en-US" sz="8000" dirty="0">
                <a:solidFill>
                  <a:prstClr val="white"/>
                </a:solidFill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 defTabSz="457200"/>
            <a:r>
              <a:rPr lang="en-US" sz="8000" dirty="0">
                <a:solidFill>
                  <a:prstClr val="white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07363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3870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765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26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046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01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522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117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358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767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75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53DA9-79D6-4FBB-875E-DC950FDDD9B0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B9127-090D-430E-BD88-DD0C300C6F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68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457200"/>
            <a:fld id="{B61BEF0D-F0BB-DE4B-95CE-6DB70DBA9567}" type="datetimeFigureOut">
              <a:rPr lang="en-US" smtClean="0">
                <a:solidFill>
                  <a:srgbClr val="242852">
                    <a:lumMod val="50000"/>
                  </a:srgbClr>
                </a:solidFill>
              </a:rPr>
              <a:pPr defTabSz="457200"/>
              <a:t>12/12/2022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457200"/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srgbClr val="242852">
                    <a:lumMod val="50000"/>
                  </a:srgbClr>
                </a:solidFill>
              </a:rPr>
              <a:pPr defTabSz="457200"/>
              <a:t>‹#›</a:t>
            </a:fld>
            <a:endParaRPr lang="en-US" dirty="0">
              <a:solidFill>
                <a:srgbClr val="242852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1088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00" y="1052369"/>
            <a:ext cx="9084300" cy="4771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19725" y="362300"/>
            <a:ext cx="115574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МБОУ «Средняя общеобразовательная школа №4 с. </a:t>
            </a:r>
            <a:r>
              <a:rPr lang="ru-RU" sz="20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Серноводское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400" dirty="0" smtClean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Серноводского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муниципального района</a:t>
            </a:r>
            <a:endParaRPr lang="ru-RU" sz="1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90799" y="1584393"/>
            <a:ext cx="7905751" cy="2266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455"/>
              </a:spcAft>
            </a:pP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Исследовательский проект на тему: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455"/>
              </a:spcAft>
            </a:pP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«Влияние продолжительности сна </a:t>
            </a:r>
          </a:p>
          <a:p>
            <a:pPr algn="ctr">
              <a:lnSpc>
                <a:spcPct val="115000"/>
              </a:lnSpc>
              <a:spcAft>
                <a:spcPts val="455"/>
              </a:spcAft>
            </a:pP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здоровье подростка»</a:t>
            </a:r>
            <a:endParaRPr lang="ru-RU" sz="105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455"/>
              </a:spcAft>
            </a:pP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0648" y="5713834"/>
            <a:ext cx="7992256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455"/>
              </a:spcAft>
            </a:pP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Выполнила учащаяся 9 класса: </a:t>
            </a:r>
            <a:r>
              <a:rPr lang="ru-RU" sz="2400" b="1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Зайтаева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П.У.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Руководитель проекта: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Хажиева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З.Д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C:\Users\Zura-PC\AppData\Local\Temp\Rar$DIa7024.7627\166980040318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3" t="11598" r="-323" b="13595"/>
          <a:stretch/>
        </p:blipFill>
        <p:spPr bwMode="auto">
          <a:xfrm>
            <a:off x="10214703" y="4382363"/>
            <a:ext cx="1823957" cy="13314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Zura-PC\AppData\Local\Temp\Rar$DIa4596.2181\166997585872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97" r="7361" b="14175"/>
          <a:stretch/>
        </p:blipFill>
        <p:spPr bwMode="auto">
          <a:xfrm rot="20195133">
            <a:off x="217534" y="1518323"/>
            <a:ext cx="2687404" cy="1651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Zura-PC\AppData\Local\Temp\Rar$DIa4596.38919\1669975858759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3" t="19910" r="-1772" b="15528"/>
          <a:stretch/>
        </p:blipFill>
        <p:spPr bwMode="auto">
          <a:xfrm>
            <a:off x="10133742" y="1052369"/>
            <a:ext cx="1966366" cy="1724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Zura-PC\AppData\Local\Temp\Rar$DIa1248.20048\1669800403170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8" t="102" r="8912"/>
          <a:stretch/>
        </p:blipFill>
        <p:spPr bwMode="auto">
          <a:xfrm rot="5400000">
            <a:off x="10309468" y="2563364"/>
            <a:ext cx="1614913" cy="1804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Zura-PC\AppData\Local\Temp\Rar$DIa7024.012\1669800403195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15078" r="1998" b="13982"/>
          <a:stretch/>
        </p:blipFill>
        <p:spPr bwMode="auto">
          <a:xfrm rot="19918903">
            <a:off x="205763" y="4124182"/>
            <a:ext cx="2710945" cy="1718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5229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38282" y="214290"/>
            <a:ext cx="86439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</a:rPr>
              <a:t>роблемы </a:t>
            </a:r>
            <a:r>
              <a:rPr lang="ru-RU" sz="3200" b="1" dirty="0">
                <a:solidFill>
                  <a:srgbClr val="FF0000"/>
                </a:solidFill>
              </a:rPr>
              <a:t>подростков,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связанные с недосыпанием 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10050" y="1357298"/>
            <a:ext cx="3714776" cy="70788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/>
              <a:t>Непоправимые изменения в</a:t>
            </a:r>
          </a:p>
          <a:p>
            <a:r>
              <a:rPr lang="ru-RU" sz="2000" b="1" dirty="0"/>
              <a:t> структуре головного мозга</a:t>
            </a:r>
            <a:endParaRPr lang="ru-RU" sz="2000" b="1" dirty="0"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453454" y="1357299"/>
            <a:ext cx="20002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6532" y="4286257"/>
            <a:ext cx="56938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… </a:t>
            </a:r>
            <a:endParaRPr lang="ru-RU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Рисунок 11" descr="C:\Users\Natasha Alekseevna\Desktop\Дар, посланный человеку крылатым Морфеем\Дар, посланный человеку крылатым Морфеем\Презентация\IMG_20181201_085538.jpg"/>
          <p:cNvPicPr/>
          <p:nvPr/>
        </p:nvPicPr>
        <p:blipFill>
          <a:blip r:embed="rId3" cstate="print"/>
          <a:srcRect l="7426" t="10671" r="4432" b="35800"/>
          <a:stretch>
            <a:fillRect/>
          </a:stretch>
        </p:blipFill>
        <p:spPr bwMode="auto">
          <a:xfrm>
            <a:off x="4524365" y="2143116"/>
            <a:ext cx="3322027" cy="2690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59765" y="1571612"/>
            <a:ext cx="3729673" cy="70788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18415" cmpd="sng">
                  <a:noFill/>
                  <a:prstDash val="solid"/>
                </a:ln>
              </a:rPr>
              <a:t>Вегето-сосудистая</a:t>
            </a:r>
            <a:r>
              <a:rPr lang="ru-RU" sz="2000" b="1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000" b="1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000" b="1" dirty="0" err="1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дистания</a:t>
            </a:r>
            <a:endParaRPr lang="ru-RU" sz="5400" b="1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" name="Рисунок 13" descr="C:\Users\Natasha Alekseevna\Desktop\Дар, посланный человеку крылатым Морфеем\Новая папка\здоровый-сон-3.png"/>
          <p:cNvPicPr/>
          <p:nvPr/>
        </p:nvPicPr>
        <p:blipFill>
          <a:blip r:embed="rId4"/>
          <a:srcRect t="23788" r="65660" b="59178"/>
          <a:stretch>
            <a:fillRect/>
          </a:stretch>
        </p:blipFill>
        <p:spPr bwMode="auto">
          <a:xfrm>
            <a:off x="359765" y="2643182"/>
            <a:ext cx="386494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8382015" y="1428737"/>
            <a:ext cx="3370273" cy="101566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dirty="0"/>
              <a:t>Различные </a:t>
            </a:r>
          </a:p>
          <a:p>
            <a:r>
              <a:rPr lang="ru-RU" sz="2000" b="1" dirty="0"/>
              <a:t>Гормональные</a:t>
            </a:r>
          </a:p>
          <a:p>
            <a:r>
              <a:rPr lang="ru-RU" sz="2000" b="1" dirty="0"/>
              <a:t> нарушения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Рисунок 15" descr="C:\Users\Natasha Alekseevna\Desktop\Дар, посланный человеку крылатым Морфеем\Новая папка\здоровый-сон-3.png"/>
          <p:cNvPicPr/>
          <p:nvPr/>
        </p:nvPicPr>
        <p:blipFill>
          <a:blip r:embed="rId4"/>
          <a:srcRect l="33627" t="82085" r="31287"/>
          <a:stretch>
            <a:fillRect/>
          </a:stretch>
        </p:blipFill>
        <p:spPr bwMode="auto">
          <a:xfrm>
            <a:off x="7953388" y="2714620"/>
            <a:ext cx="37989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Natasha Alekseevna\Desktop\Дар, посланный человеку крылатым Морфеем\Новая папка\здоровый-сон-3.png"/>
          <p:cNvPicPr/>
          <p:nvPr/>
        </p:nvPicPr>
        <p:blipFill>
          <a:blip r:embed="rId4"/>
          <a:srcRect l="67650" t="81811" r="2625" b="3208"/>
          <a:stretch>
            <a:fillRect/>
          </a:stretch>
        </p:blipFill>
        <p:spPr bwMode="auto">
          <a:xfrm>
            <a:off x="8096264" y="4786322"/>
            <a:ext cx="365602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Natasha Alekseevna\Desktop\Дар, посланный человеку крылатым Морфеем\Новая папка\здоровый-сон-3.png"/>
          <p:cNvPicPr/>
          <p:nvPr/>
        </p:nvPicPr>
        <p:blipFill>
          <a:blip r:embed="rId4"/>
          <a:srcRect l="67158" t="53476" b="30806"/>
          <a:stretch>
            <a:fillRect/>
          </a:stretch>
        </p:blipFill>
        <p:spPr bwMode="auto">
          <a:xfrm>
            <a:off x="4952992" y="4929198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Natasha Alekseevna\Desktop\Дар, посланный человеку крылатым Морфеем\Новая папка\здоровый-сон-3.png"/>
          <p:cNvPicPr/>
          <p:nvPr/>
        </p:nvPicPr>
        <p:blipFill>
          <a:blip r:embed="rId4"/>
          <a:srcRect l="33656" t="23789" r="31462" b="61233"/>
          <a:stretch>
            <a:fillRect/>
          </a:stretch>
        </p:blipFill>
        <p:spPr bwMode="auto">
          <a:xfrm>
            <a:off x="359765" y="4714884"/>
            <a:ext cx="395028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747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46415"/>
            <a:ext cx="5353050" cy="36115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915"/>
            <a:ext cx="5353050" cy="309723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75" y="228600"/>
            <a:ext cx="6524625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57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9616" y="163773"/>
            <a:ext cx="8557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учащихся МБОУ СОШ №4</a:t>
            </a:r>
          </a:p>
          <a:p>
            <a:pPr algn="ctr" defTabSz="457200"/>
            <a:endParaRPr lang="ru-RU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21810" y="608126"/>
            <a:ext cx="2620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/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8-9 КЛАССЫ</a:t>
            </a:r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3473679792"/>
              </p:ext>
            </p:extLst>
          </p:nvPr>
        </p:nvGraphicFramePr>
        <p:xfrm>
          <a:off x="2738657" y="1095569"/>
          <a:ext cx="7096125" cy="545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8723" y="4418156"/>
            <a:ext cx="2328643" cy="2135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018" y="4044313"/>
            <a:ext cx="2682207" cy="2439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0775" y="949242"/>
            <a:ext cx="2884216" cy="2286198"/>
          </a:xfrm>
          <a:prstGeom prst="rect">
            <a:avLst/>
          </a:prstGeom>
        </p:spPr>
      </p:pic>
      <p:pic>
        <p:nvPicPr>
          <p:cNvPr id="9" name="Рисунок 8" descr="C:\Users\Zura-PC\AppData\Local\Temp\Rar$DIa4596.47997\1669975858703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8" t="17590" r="5187" b="14755"/>
          <a:stretch/>
        </p:blipFill>
        <p:spPr bwMode="auto">
          <a:xfrm>
            <a:off x="163063" y="987441"/>
            <a:ext cx="2705100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369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9616" y="163773"/>
            <a:ext cx="85577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учащихся МБОУ СОШ №4</a:t>
            </a:r>
          </a:p>
          <a:p>
            <a:pPr algn="ctr" defTabSz="457200"/>
            <a:endParaRPr lang="ru-RU" sz="16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21810" y="608126"/>
            <a:ext cx="2620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10-11 КЛАССЫ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2762569154"/>
              </p:ext>
            </p:extLst>
          </p:nvPr>
        </p:nvGraphicFramePr>
        <p:xfrm>
          <a:off x="2738938" y="1009566"/>
          <a:ext cx="6305550" cy="456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498" y="5451524"/>
            <a:ext cx="1974229" cy="1249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4685307"/>
            <a:ext cx="3161015" cy="2040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http://mixstuff.ru/wp-content/uploads/2013/02/1544520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942" y="3876421"/>
            <a:ext cx="2701646" cy="25486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Zura-PC\AppData\Local\Temp\Rar$DIa7024.012\166980040319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t="15078" r="1998" b="13982"/>
          <a:stretch/>
        </p:blipFill>
        <p:spPr bwMode="auto">
          <a:xfrm>
            <a:off x="-7102" y="1008236"/>
            <a:ext cx="3228975" cy="235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Zura-PC\AppData\Local\Temp\Rar$DIa7024.7627\166980040318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3" t="11598" r="-323" b="13595"/>
          <a:stretch/>
        </p:blipFill>
        <p:spPr bwMode="auto">
          <a:xfrm>
            <a:off x="9102782" y="937895"/>
            <a:ext cx="2809875" cy="2258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68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495657"/>
            <a:ext cx="10972800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Заключение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Все мы знаем, что обучение в школе очень важный и сложный период. Учебные нагрузки школьников порой бывают большие. И тем не менее, объем и режим занятий необходимо соизмерять с потребностями растущего организма. Природу обмануть невозможно. То, что о здоровье надо заботиться давно ни для кого не секрет. Но о здоровом питании родители почему-то вспоминают гораздо чаще, чем о здоровом сне. Витаминные комплексы, фрукты-овощи, занятия спортом – вот основные составляющие наших представлений о здоровом образе жизни. Даже если мы включаем в этот список соблюдение режима, редко кто следит за тем, сколько именно часов проспал ребенок.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 заключении, я хотела бы отметить, что сон - это абсолютно необходимая неотъемлемая часть жизни человека, физиологическое значение которого состоит в отдыхе тела, укреплении моторных функций, памяти, закреплении навыков. Нарушения сна вызывают усталость, слабость, возбудимость, торможение моторных функций, нарушение способности концентрироваться.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сохранения здоровья, поддержания нормального функционирования нервной системы необходимо соблюдать правила гигиены сна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 сна должна составлять не менее 8 – 9 часов в сутки, для того чтобы просыпаться самостоятельно;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5935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810"/>
            <a:ext cx="11944349" cy="679071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75285" y="3167390"/>
            <a:ext cx="108414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/>
            <a:r>
              <a:rPr lang="ru-RU" sz="7200" b="1" dirty="0">
                <a:solidFill>
                  <a:schemeClr val="bg1"/>
                </a:solidFill>
                <a:latin typeface="Century Gothic" panose="020B0502020202020204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42614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638" y="936456"/>
            <a:ext cx="6212362" cy="544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09732" y="145343"/>
            <a:ext cx="11327566" cy="6659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изучить 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влияние сна на организм подростка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 выяснить какие факторы влияют на сон.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-выявить результат воздействия продолжительности сна на организм и показать важность сна в жизни подростка;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-определить отношение подростков ко сну с помощью анкетирования;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-изучить и проанализировать литературу по данному вопросу;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-узнать, что же происходит с человеком во время сна.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Наше время характеризуется высокими нагрузками на подростков, качество сна плохое,  они спят недостаточное количество времени, чтобы при пробуждении чувствовать себя бодрым и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высп</a:t>
            </a:r>
            <a:r>
              <a:rPr lang="en-US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вшимся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Современный подросток все чаще пренебрегает полноценным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снoм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пользу учебы, работы или удовольствий и пренебрежительно относятся к своему здоровью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Исходя из вышесказанного - изучение влияния здорового сна на работоспособность и бодрое состояние имеет большое значение и данная тема исследовательской работы на сегодняшний день является актуальной.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 проекта: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влияние сна на здоровье подростка.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1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сон подростка.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455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336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0328" y="854440"/>
            <a:ext cx="4933950" cy="5343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931" y="0"/>
            <a:ext cx="7015397" cy="6596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455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сон?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Сон –таинственное явление, привлекающее внимание многих людей во все времена.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Из медицинской энциклопедии я узнала, что если человек не поспит одну ночь, он почувствует раздражительность, и на протяжении следующего дня он будет чувствовать усталость. Двое суток без сна приводят к нарушению концентрации. На третьи сутки появляются галлюцинации и нарушения мышления. Полный отказ от сна может привести к смерти человека.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pc="3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Сон-это пассивный отдых организма из-за которого мы одну треть жизни остаёмся беззащитными и неподвижными. Во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время сна организм восстанавливается, происходит регенерация клеток, мышцы расслабляются, кровяное давление снижается, дыхание становится более глубоким, ровным и редким, сердце бьется слабее и медленнее, понижается обмен веществ.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По мнению ученых сон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(лат. </a:t>
            </a:r>
            <a:r>
              <a:rPr lang="ru-RU" dirty="0" err="1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somnus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— </a:t>
            </a:r>
            <a:r>
              <a:rPr lang="ru-RU" i="1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периодически возникающее физиологическое состояние, противоположное состоянию бодрствования, характеризующееся пониженной реакцией на окружающий мир, присущее млекопитающим, птицам, рыбам и некоторым другим животным, в том числе насекомым и головоногим моллюскам.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117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06925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9784" y="506836"/>
            <a:ext cx="11062741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 сна для всех людей </a:t>
            </a:r>
            <a:endParaRPr lang="ru-RU" sz="2400" dirty="0">
              <a:solidFill>
                <a:schemeClr val="accent4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169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667" y="820594"/>
            <a:ext cx="1124262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 сна для подростка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маленькие дети просыпаются рано утром, а подростки, хотят подольше поспать? Всё дело в физиологических изменениях, которые свойственны подросткам.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Сон продолжительностью менее 8 или более 10 часов заставляет подростков чувствовать себя хуже на следующий день. Родителям подростков эта ситуация хорошо знакома: они просят своих детей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лечь пораньше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однако подростки предпочитают ложиться гораздо позже. Возможно, причиной является домашнее задание или общение с друзьями, а может быть, им просто сложно заснуть. Но новое исследование подтверждает, что подросткам требуется от восьми до десяти часов сна каждую ночь, чтобы чувствовать себя лучше на следующий день.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Восемь часов сна является нормой, и меньше этого количества времени, лучше не допускать. Если подросток уделяет недостаточно времени для сна, это может спровоцировать множество различных нарушений в его развитии — это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психологические, и  физические, и эмоциональные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отклонения.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289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сточник: megaflopp/istockphoto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7"/>
          <a:stretch/>
        </p:blipFill>
        <p:spPr bwMode="auto">
          <a:xfrm>
            <a:off x="6238876" y="3012253"/>
            <a:ext cx="5505450" cy="3514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932" y="138212"/>
            <a:ext cx="11972768" cy="659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постоянно недосыпать, то ежедневно теряемые часы «накапливаются», что может привести к непоправимым изменениям в структуре головного мозга. Во взрослом возрасте восстановить это будет уже нельзя. Многочисленные исследования показывают, что регулярно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невысыпающиеся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дети учатся гораздо хуже. Чем больше информации поступило за день, тем дольше нужно спать.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Невыспавшийся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ребёнок не может запомнить то, о чём ему рассказывали пять минут назад, ночью мозг систематизирует информацию и при недостатке сна ухудшается способность ребёнка запоминать новое — слова, даты и прочее.</a:t>
            </a:r>
            <a:r>
              <a:rPr lang="ru-RU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 чем чаще он недосыпает, тем сильнее становится эффект. 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асыпает в классе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-Невозможно сконцентрироваться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-Снижение успеваемости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-Прогулы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-Капризность и 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-Агрессия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-Тревога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-Риски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-Депрессия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-Снижается иммунитет</a:t>
            </a:r>
            <a:endParaRPr lang="ru-RU" sz="1600" dirty="0" smtClean="0">
              <a:solidFill>
                <a:srgbClr val="FF0000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-Повышен риск инфекционных заболеваний</a:t>
            </a:r>
            <a:r>
              <a:rPr lang="ru-RU" sz="2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566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24293" y="218562"/>
            <a:ext cx="11705782" cy="412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Исследование: «Норма сна»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единой нормы сна для подростков. Исследования ученых доказали, что у детей определенного возраста проявляется различная потребность в отдыхе.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одноклассниками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провели такой эксперимент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Самочувствие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оценили по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10-ти бальной шкале. 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дня мы спали – по 8 часов,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дня – по 10 часов 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3 дня – по 11 часов.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Прямоугольник 3"/>
          <p:cNvSpPr>
            <a:spLocks noChangeAspect="1" noChangeArrowheads="1"/>
          </p:cNvSpPr>
          <p:nvPr/>
        </p:nvSpPr>
        <p:spPr bwMode="auto">
          <a:xfrm>
            <a:off x="3532188" y="29495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4293" y="4389806"/>
            <a:ext cx="12024135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таблицы видно, что лучше всего, нам было с 4-ого по 6-ой дни, то есть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 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 спать по 9-10 часов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часов нам мало, а больше 10-ти тоже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только лишняя трата времени. Последние 3 дня,  мы спали по 11 часов и в последний час спать уже совсем не хотелось, и мы просто лежали в кровати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639936"/>
              </p:ext>
            </p:extLst>
          </p:nvPr>
        </p:nvGraphicFramePr>
        <p:xfrm>
          <a:off x="5778447" y="2385438"/>
          <a:ext cx="6251628" cy="2578100"/>
        </p:xfrm>
        <a:graphic>
          <a:graphicData uri="http://schemas.openxmlformats.org/drawingml/2006/table">
            <a:tbl>
              <a:tblPr firstRow="1" firstCol="1" bandRow="1"/>
              <a:tblGrid>
                <a:gridCol w="1181629">
                  <a:extLst>
                    <a:ext uri="{9D8B030D-6E8A-4147-A177-3AD203B41FA5}">
                      <a16:colId xmlns="" xmlns:a16="http://schemas.microsoft.com/office/drawing/2014/main" val="3475376975"/>
                    </a:ext>
                  </a:extLst>
                </a:gridCol>
                <a:gridCol w="562946">
                  <a:extLst>
                    <a:ext uri="{9D8B030D-6E8A-4147-A177-3AD203B41FA5}">
                      <a16:colId xmlns="" xmlns:a16="http://schemas.microsoft.com/office/drawing/2014/main" val="2201188594"/>
                    </a:ext>
                  </a:extLst>
                </a:gridCol>
                <a:gridCol w="563643">
                  <a:extLst>
                    <a:ext uri="{9D8B030D-6E8A-4147-A177-3AD203B41FA5}">
                      <a16:colId xmlns="" xmlns:a16="http://schemas.microsoft.com/office/drawing/2014/main" val="41296589"/>
                    </a:ext>
                  </a:extLst>
                </a:gridCol>
                <a:gridCol w="562946">
                  <a:extLst>
                    <a:ext uri="{9D8B030D-6E8A-4147-A177-3AD203B41FA5}">
                      <a16:colId xmlns="" xmlns:a16="http://schemas.microsoft.com/office/drawing/2014/main" val="1705579910"/>
                    </a:ext>
                  </a:extLst>
                </a:gridCol>
                <a:gridCol w="563643">
                  <a:extLst>
                    <a:ext uri="{9D8B030D-6E8A-4147-A177-3AD203B41FA5}">
                      <a16:colId xmlns="" xmlns:a16="http://schemas.microsoft.com/office/drawing/2014/main" val="4109182928"/>
                    </a:ext>
                  </a:extLst>
                </a:gridCol>
                <a:gridCol w="562946">
                  <a:extLst>
                    <a:ext uri="{9D8B030D-6E8A-4147-A177-3AD203B41FA5}">
                      <a16:colId xmlns="" xmlns:a16="http://schemas.microsoft.com/office/drawing/2014/main" val="4106768396"/>
                    </a:ext>
                  </a:extLst>
                </a:gridCol>
                <a:gridCol w="563643">
                  <a:extLst>
                    <a:ext uri="{9D8B030D-6E8A-4147-A177-3AD203B41FA5}">
                      <a16:colId xmlns="" xmlns:a16="http://schemas.microsoft.com/office/drawing/2014/main" val="432175633"/>
                    </a:ext>
                  </a:extLst>
                </a:gridCol>
                <a:gridCol w="562946">
                  <a:extLst>
                    <a:ext uri="{9D8B030D-6E8A-4147-A177-3AD203B41FA5}">
                      <a16:colId xmlns="" xmlns:a16="http://schemas.microsoft.com/office/drawing/2014/main" val="2209295527"/>
                    </a:ext>
                  </a:extLst>
                </a:gridCol>
                <a:gridCol w="563643">
                  <a:extLst>
                    <a:ext uri="{9D8B030D-6E8A-4147-A177-3AD203B41FA5}">
                      <a16:colId xmlns="" xmlns:a16="http://schemas.microsoft.com/office/drawing/2014/main" val="2994102324"/>
                    </a:ext>
                  </a:extLst>
                </a:gridCol>
                <a:gridCol w="563643">
                  <a:extLst>
                    <a:ext uri="{9D8B030D-6E8A-4147-A177-3AD203B41FA5}">
                      <a16:colId xmlns="" xmlns:a16="http://schemas.microsoft.com/office/drawing/2014/main" val="2289687967"/>
                    </a:ext>
                  </a:extLst>
                </a:gridCol>
              </a:tblGrid>
              <a:tr h="430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55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Дни  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67151512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Иман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8076465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Альбина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51981843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Петимат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20801294"/>
                  </a:ext>
                </a:extLst>
              </a:tr>
              <a:tr h="43053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455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Магомед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73025" marT="0" marB="0" anchor="b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455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44450" marB="4445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098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3720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47805">
            <a:off x="8539657" y="1625320"/>
            <a:ext cx="3186719" cy="2885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http://www.design-nick.ru/wp-content/uploads/2013/06/Flag_of_Edward_England.svg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6607">
            <a:off x="337762" y="1769085"/>
            <a:ext cx="2767974" cy="2204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hotos1.blogger.com/blogger/2900/2063/200/crazysmil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724" y="1539045"/>
            <a:ext cx="3057525" cy="1886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8988" y="119710"/>
            <a:ext cx="107611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переусердствовать с бессонницей,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можно потом не проснуться!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5125" y="3767972"/>
            <a:ext cx="5097567" cy="2712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73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065" y="1058209"/>
            <a:ext cx="1997206" cy="1557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653935"/>
            <a:ext cx="4714875" cy="1557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https://www.oum.ru/upload/medialibrary/836/836ccb92e1f8fdfc6b2958107b2a55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72" y="939897"/>
            <a:ext cx="4132654" cy="2246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boombob.ru/img/picture/Jun/17/aabb24a4bcd86ac493092542e4acc3e3/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336" y="939896"/>
            <a:ext cx="4799139" cy="3351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2531" y="160746"/>
            <a:ext cx="95294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сна организм лучше справляется с болезнями,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сне работают гормоны роста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472" y="3310498"/>
            <a:ext cx="5050564" cy="3186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772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Сектор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356</TotalTime>
  <Words>826</Words>
  <Application>Microsoft Office PowerPoint</Application>
  <PresentationFormat>Широкоэкранный</PresentationFormat>
  <Paragraphs>136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Century Gothic</vt:lpstr>
      <vt:lpstr>Times New Roman</vt:lpstr>
      <vt:lpstr>Wingdings 3</vt:lpstr>
      <vt:lpstr>Office Theme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Zura-PC</dc:creator>
  <cp:lastModifiedBy>Zura-PC</cp:lastModifiedBy>
  <cp:revision>23</cp:revision>
  <cp:lastPrinted>2022-12-12T08:05:41Z</cp:lastPrinted>
  <dcterms:created xsi:type="dcterms:W3CDTF">2022-12-02T11:04:17Z</dcterms:created>
  <dcterms:modified xsi:type="dcterms:W3CDTF">2022-12-12T08:07:08Z</dcterms:modified>
</cp:coreProperties>
</file>